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2"/>
  </p:notesMasterIdLst>
  <p:handoutMasterIdLst>
    <p:handoutMasterId r:id="rId23"/>
  </p:handoutMasterIdLst>
  <p:sldIdLst>
    <p:sldId id="400" r:id="rId2"/>
    <p:sldId id="416" r:id="rId3"/>
    <p:sldId id="420" r:id="rId4"/>
    <p:sldId id="576" r:id="rId5"/>
    <p:sldId id="577" r:id="rId6"/>
    <p:sldId id="569" r:id="rId7"/>
    <p:sldId id="578" r:id="rId8"/>
    <p:sldId id="575" r:id="rId9"/>
    <p:sldId id="574" r:id="rId10"/>
    <p:sldId id="570" r:id="rId11"/>
    <p:sldId id="571" r:id="rId12"/>
    <p:sldId id="555" r:id="rId13"/>
    <p:sldId id="573" r:id="rId14"/>
    <p:sldId id="572" r:id="rId15"/>
    <p:sldId id="524" r:id="rId16"/>
    <p:sldId id="535" r:id="rId17"/>
    <p:sldId id="564" r:id="rId18"/>
    <p:sldId id="556" r:id="rId19"/>
    <p:sldId id="557" r:id="rId20"/>
    <p:sldId id="562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ttomlb" initials="bb" lastIdx="6" clrIdx="0"/>
  <p:cmAuthor id="1" name="Quinn, Dana" initials="QD" lastIdx="2" clrIdx="1">
    <p:extLst>
      <p:ext uri="{19B8F6BF-5375-455C-9EA6-DF929625EA0E}">
        <p15:presenceInfo xmlns:p15="http://schemas.microsoft.com/office/powerpoint/2012/main" userId="Quinn, D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6600"/>
    <a:srgbClr val="4A7EBB"/>
    <a:srgbClr val="1B327A"/>
    <a:srgbClr val="003399"/>
    <a:srgbClr val="9999FF"/>
    <a:srgbClr val="339966"/>
    <a:srgbClr val="F04134"/>
    <a:srgbClr val="CC00CC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5" autoAdjust="0"/>
    <p:restoredTop sz="77442" autoAdjust="0"/>
  </p:normalViewPr>
  <p:slideViewPr>
    <p:cSldViewPr>
      <p:cViewPr varScale="1">
        <p:scale>
          <a:sx n="85" d="100"/>
          <a:sy n="85" d="100"/>
        </p:scale>
        <p:origin x="19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38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4099"/>
    </p:cViewPr>
  </p:sorterViewPr>
  <p:notesViewPr>
    <p:cSldViewPr>
      <p:cViewPr>
        <p:scale>
          <a:sx n="100" d="100"/>
          <a:sy n="100" d="100"/>
        </p:scale>
        <p:origin x="1421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tore\Tri-Met\Public%20Affairs%20Division\PlanPol\Annual%20Service%20Plans\Payroll%20Tax\TIP%20Advisory%20Committee\Advisory%20Committee%20Presentations\Funding%20Allocation%20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tore\Tri-Met\Public%20Affairs%20Division\PlanPol\Annual%20Service%20Plans\Payroll%20Tax\TIP%20Advisory%20Committee\Advisory%20Committee%20Presentations\Funding%20Allocation%20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tore\Tri-Met\Public%20Affairs%20Division\PlanPol\Annual%20Service%20Plans\Payroll%20Tax\TIP%20Advisory%20Committee\Advisory%20Committee%20Presentations\Funding%20Allocation%20Char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4A7EB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F2-4161-AFCD-98FC62E4D8ED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F2-4161-AFCD-98FC62E4D8E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F2-4161-AFCD-98FC62E4D8ED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4F2-4161-AFCD-98FC62E4D8E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4F2-4161-AFCD-98FC62E4D8ED}"/>
              </c:ext>
            </c:extLst>
          </c:dPt>
          <c:dPt>
            <c:idx val="5"/>
            <c:bubble3D val="0"/>
            <c:spPr>
              <a:solidFill>
                <a:srgbClr val="CC3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4F2-4161-AFCD-98FC62E4D8ED}"/>
              </c:ext>
            </c:extLst>
          </c:dPt>
          <c:dPt>
            <c:idx val="6"/>
            <c:bubble3D val="0"/>
            <c:spPr>
              <a:pattFill prst="pct90">
                <a:fgClr>
                  <a:schemeClr val="accent3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4F2-4161-AFCD-98FC62E4D8ED}"/>
              </c:ext>
            </c:extLst>
          </c:dPt>
          <c:cat>
            <c:strRef>
              <c:f>Sheet1!$C$82:$C$88</c:f>
              <c:strCache>
                <c:ptCount val="7"/>
                <c:pt idx="0">
                  <c:v>LIF</c:v>
                </c:pt>
                <c:pt idx="1">
                  <c:v>FY19 Service Proposal</c:v>
                </c:pt>
                <c:pt idx="2">
                  <c:v>Regional Coordination</c:v>
                </c:pt>
                <c:pt idx="3">
                  <c:v>School Transportation</c:v>
                </c:pt>
                <c:pt idx="4">
                  <c:v>Remaining HB2017</c:v>
                </c:pt>
                <c:pt idx="5">
                  <c:v>Capital Purchases</c:v>
                </c:pt>
                <c:pt idx="6">
                  <c:v>14% Capital Opportunities</c:v>
                </c:pt>
              </c:strCache>
            </c:strRef>
          </c:cat>
          <c:val>
            <c:numRef>
              <c:f>Sheet1!$D$82:$D$88</c:f>
              <c:numCache>
                <c:formatCode>_("$"* #,##0_);_("$"* \(#,##0\);_("$"* "-"??_);_(@_)</c:formatCode>
                <c:ptCount val="7"/>
                <c:pt idx="0">
                  <c:v>12000000</c:v>
                </c:pt>
                <c:pt idx="1">
                  <c:v>4000000</c:v>
                </c:pt>
                <c:pt idx="2">
                  <c:v>3000000</c:v>
                </c:pt>
                <c:pt idx="3">
                  <c:v>550000</c:v>
                </c:pt>
                <c:pt idx="4">
                  <c:v>21800000</c:v>
                </c:pt>
                <c:pt idx="5">
                  <c:v>5950000</c:v>
                </c:pt>
                <c:pt idx="6">
                  <c:v>7700000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4F2-4161-AFCD-98FC62E4D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EF21B-2ED3-46C3-8A52-B8DE21F6EB14}" type="doc">
      <dgm:prSet loTypeId="urn:microsoft.com/office/officeart/2005/8/layout/hProcess9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43C91EC-DA4E-489F-A3A3-6D6460DEFAE2}">
      <dgm:prSet phldrT="[Text]" custT="1"/>
      <dgm:spPr/>
      <dgm:t>
        <a:bodyPr/>
        <a:lstStyle/>
        <a:p>
          <a:r>
            <a:rPr lang="en-US" sz="1200" b="0" dirty="0" smtClean="0"/>
            <a:t>Appoint </a:t>
          </a:r>
          <a:r>
            <a:rPr lang="en-US" sz="1200" b="0" dirty="0" smtClean="0">
              <a:solidFill>
                <a:schemeClr val="tx1"/>
              </a:solidFill>
            </a:rPr>
            <a:t>Subcommittee</a:t>
          </a:r>
          <a:endParaRPr lang="en-US" sz="1200" b="0" dirty="0">
            <a:solidFill>
              <a:schemeClr val="tx1"/>
            </a:solidFill>
          </a:endParaRPr>
        </a:p>
      </dgm:t>
    </dgm:pt>
    <dgm:pt modelId="{AF492678-BF9F-48D5-BF8E-5AD2508ACEC6}" type="parTrans" cxnId="{8174A637-9450-46BD-88F1-BE3475B12685}">
      <dgm:prSet/>
      <dgm:spPr/>
      <dgm:t>
        <a:bodyPr/>
        <a:lstStyle/>
        <a:p>
          <a:endParaRPr lang="en-US"/>
        </a:p>
      </dgm:t>
    </dgm:pt>
    <dgm:pt modelId="{15B278C3-0637-4D95-B8D5-A1B0F33F3ECD}" type="sibTrans" cxnId="{8174A637-9450-46BD-88F1-BE3475B12685}">
      <dgm:prSet/>
      <dgm:spPr/>
      <dgm:t>
        <a:bodyPr/>
        <a:lstStyle/>
        <a:p>
          <a:endParaRPr lang="en-US"/>
        </a:p>
      </dgm:t>
    </dgm:pt>
    <dgm:pt modelId="{34044AA2-F66F-48ED-B0B8-FE58101B41C0}">
      <dgm:prSet phldrT="[Text]" custT="1"/>
      <dgm:spPr/>
      <dgm:t>
        <a:bodyPr/>
        <a:lstStyle/>
        <a:p>
          <a:r>
            <a:rPr lang="en-US" sz="1200" b="0" dirty="0" smtClean="0"/>
            <a:t>Establish Program Framework, Project Eligibility Requirements &amp; Evaluation Criteria</a:t>
          </a:r>
          <a:endParaRPr lang="en-US" sz="1200" b="0" dirty="0"/>
        </a:p>
      </dgm:t>
    </dgm:pt>
    <dgm:pt modelId="{E4DE3E75-974E-47B3-8496-0A3E6520E99C}" type="parTrans" cxnId="{ADF48FF6-BD1A-476E-B350-3CC6A3A7C90B}">
      <dgm:prSet/>
      <dgm:spPr/>
      <dgm:t>
        <a:bodyPr/>
        <a:lstStyle/>
        <a:p>
          <a:endParaRPr lang="en-US"/>
        </a:p>
      </dgm:t>
    </dgm:pt>
    <dgm:pt modelId="{33C8C041-4BA7-4B85-A82F-674DC00E6CD3}" type="sibTrans" cxnId="{ADF48FF6-BD1A-476E-B350-3CC6A3A7C90B}">
      <dgm:prSet/>
      <dgm:spPr/>
      <dgm:t>
        <a:bodyPr/>
        <a:lstStyle/>
        <a:p>
          <a:endParaRPr lang="en-US"/>
        </a:p>
      </dgm:t>
    </dgm:pt>
    <dgm:pt modelId="{E9722A05-E325-4082-A0BB-BB77A5140772}">
      <dgm:prSet phldrT="[Text]" custT="1"/>
      <dgm:spPr/>
      <dgm:t>
        <a:bodyPr/>
        <a:lstStyle/>
        <a:p>
          <a:r>
            <a:rPr lang="en-US" sz="1200" b="0" dirty="0" smtClean="0"/>
            <a:t>Project Evaluation &amp; Selection</a:t>
          </a:r>
          <a:endParaRPr lang="en-US" sz="1200" b="0" dirty="0"/>
        </a:p>
      </dgm:t>
    </dgm:pt>
    <dgm:pt modelId="{B67E0661-8A69-4620-A52E-FC7572FEE0A4}" type="parTrans" cxnId="{D2BFD3CA-F91B-40A9-974C-4F143A2C62A6}">
      <dgm:prSet/>
      <dgm:spPr/>
      <dgm:t>
        <a:bodyPr/>
        <a:lstStyle/>
        <a:p>
          <a:endParaRPr lang="en-US"/>
        </a:p>
      </dgm:t>
    </dgm:pt>
    <dgm:pt modelId="{A4B50E2B-179C-40FB-805B-DB6451C14A68}" type="sibTrans" cxnId="{D2BFD3CA-F91B-40A9-974C-4F143A2C62A6}">
      <dgm:prSet/>
      <dgm:spPr/>
      <dgm:t>
        <a:bodyPr/>
        <a:lstStyle/>
        <a:p>
          <a:endParaRPr lang="en-US"/>
        </a:p>
      </dgm:t>
    </dgm:pt>
    <dgm:pt modelId="{4C43ABB6-68AD-4648-B29A-F23821FDE768}">
      <dgm:prSet custT="1"/>
      <dgm:spPr/>
      <dgm:t>
        <a:bodyPr/>
        <a:lstStyle/>
        <a:p>
          <a:r>
            <a:rPr lang="en-US" sz="1200" b="0" dirty="0" smtClean="0"/>
            <a:t>Incorporate Selected Projects into County Plans</a:t>
          </a:r>
          <a:endParaRPr lang="en-US" sz="1200" b="0" dirty="0"/>
        </a:p>
      </dgm:t>
    </dgm:pt>
    <dgm:pt modelId="{AA80DFD9-1DE6-4DE9-B929-B2C07B67064E}" type="parTrans" cxnId="{7D66F24A-0BDD-4941-AFBB-7CBC36A7D024}">
      <dgm:prSet/>
      <dgm:spPr/>
      <dgm:t>
        <a:bodyPr/>
        <a:lstStyle/>
        <a:p>
          <a:endParaRPr lang="en-US"/>
        </a:p>
      </dgm:t>
    </dgm:pt>
    <dgm:pt modelId="{DFBFAFE1-15A1-4A2B-AD9A-4D8A59A992A5}" type="sibTrans" cxnId="{7D66F24A-0BDD-4941-AFBB-7CBC36A7D024}">
      <dgm:prSet/>
      <dgm:spPr/>
      <dgm:t>
        <a:bodyPr/>
        <a:lstStyle/>
        <a:p>
          <a:endParaRPr lang="en-US"/>
        </a:p>
      </dgm:t>
    </dgm:pt>
    <dgm:pt modelId="{2862AF5D-A55C-4FAE-9491-8387DE589224}">
      <dgm:prSet custT="1"/>
      <dgm:spPr/>
      <dgm:t>
        <a:bodyPr/>
        <a:lstStyle/>
        <a:p>
          <a:r>
            <a:rPr lang="en-US" sz="1200" b="0" dirty="0" smtClean="0"/>
            <a:t>Program Implementation</a:t>
          </a:r>
          <a:endParaRPr lang="en-US" sz="1200" b="0" dirty="0"/>
        </a:p>
      </dgm:t>
    </dgm:pt>
    <dgm:pt modelId="{D19E2FA2-9853-487F-86BC-3C7C142C40B5}" type="parTrans" cxnId="{7BB42D1A-AA64-4B58-8AC2-53A3B9F01929}">
      <dgm:prSet/>
      <dgm:spPr/>
      <dgm:t>
        <a:bodyPr/>
        <a:lstStyle/>
        <a:p>
          <a:endParaRPr lang="en-US"/>
        </a:p>
      </dgm:t>
    </dgm:pt>
    <dgm:pt modelId="{1ECBE36F-568F-4A5C-A525-807FC87FC038}" type="sibTrans" cxnId="{7BB42D1A-AA64-4B58-8AC2-53A3B9F01929}">
      <dgm:prSet/>
      <dgm:spPr/>
      <dgm:t>
        <a:bodyPr/>
        <a:lstStyle/>
        <a:p>
          <a:endParaRPr lang="en-US"/>
        </a:p>
      </dgm:t>
    </dgm:pt>
    <dgm:pt modelId="{5A68C810-DFE1-4A2D-AFFF-BFEAC16287B3}">
      <dgm:prSet custT="1"/>
      <dgm:spPr/>
      <dgm:t>
        <a:bodyPr/>
        <a:lstStyle/>
        <a:p>
          <a:r>
            <a:rPr lang="en-US" sz="1200" b="0" dirty="0" smtClean="0"/>
            <a:t>Project Solicitation Period</a:t>
          </a:r>
          <a:endParaRPr lang="en-US" sz="1200" b="0" dirty="0"/>
        </a:p>
      </dgm:t>
    </dgm:pt>
    <dgm:pt modelId="{387C76E9-7975-4E1E-952B-CA74D5C9CDD9}" type="parTrans" cxnId="{BFEC738B-2A00-411E-B99F-FA331D439017}">
      <dgm:prSet/>
      <dgm:spPr/>
      <dgm:t>
        <a:bodyPr/>
        <a:lstStyle/>
        <a:p>
          <a:endParaRPr lang="en-US"/>
        </a:p>
      </dgm:t>
    </dgm:pt>
    <dgm:pt modelId="{687B88B3-41FD-4B51-BF01-08635BF4D4CB}" type="sibTrans" cxnId="{BFEC738B-2A00-411E-B99F-FA331D439017}">
      <dgm:prSet/>
      <dgm:spPr/>
      <dgm:t>
        <a:bodyPr/>
        <a:lstStyle/>
        <a:p>
          <a:endParaRPr lang="en-US"/>
        </a:p>
      </dgm:t>
    </dgm:pt>
    <dgm:pt modelId="{BBA9D896-02E5-4ADE-B392-10543B084E1B}">
      <dgm:prSet custT="1"/>
      <dgm:spPr/>
      <dgm:t>
        <a:bodyPr/>
        <a:lstStyle/>
        <a:p>
          <a:r>
            <a:rPr lang="en-US" sz="1200" b="0" dirty="0" smtClean="0"/>
            <a:t>HB 2017 Plan Public Comment  </a:t>
          </a:r>
          <a:endParaRPr lang="en-US" sz="1200" b="0" dirty="0"/>
        </a:p>
      </dgm:t>
    </dgm:pt>
    <dgm:pt modelId="{712011DE-1186-43F2-929C-C6D5F8C1E851}" type="parTrans" cxnId="{3FB0B3D9-342F-4347-9352-BCD62A5790FF}">
      <dgm:prSet/>
      <dgm:spPr/>
      <dgm:t>
        <a:bodyPr/>
        <a:lstStyle/>
        <a:p>
          <a:endParaRPr lang="en-US"/>
        </a:p>
      </dgm:t>
    </dgm:pt>
    <dgm:pt modelId="{918BB1D1-8A7A-4797-9E5B-71A25A83D612}" type="sibTrans" cxnId="{3FB0B3D9-342F-4347-9352-BCD62A5790FF}">
      <dgm:prSet/>
      <dgm:spPr/>
      <dgm:t>
        <a:bodyPr/>
        <a:lstStyle/>
        <a:p>
          <a:endParaRPr lang="en-US"/>
        </a:p>
      </dgm:t>
    </dgm:pt>
    <dgm:pt modelId="{DF900737-8041-4110-BBA9-8E8E55024C7E}">
      <dgm:prSet custT="1"/>
      <dgm:spPr/>
      <dgm:t>
        <a:bodyPr/>
        <a:lstStyle/>
        <a:p>
          <a:r>
            <a:rPr lang="en-US" sz="1200" b="0" dirty="0" smtClean="0"/>
            <a:t>HB 2017 Plan Approval</a:t>
          </a:r>
          <a:endParaRPr lang="en-US" sz="1200" b="0" dirty="0"/>
        </a:p>
      </dgm:t>
    </dgm:pt>
    <dgm:pt modelId="{4A7FAF02-6814-4527-85D2-974C86BD1CE1}" type="parTrans" cxnId="{1BB4FA68-5E18-47C7-898B-DCDBC84A9D84}">
      <dgm:prSet/>
      <dgm:spPr/>
      <dgm:t>
        <a:bodyPr/>
        <a:lstStyle/>
        <a:p>
          <a:endParaRPr lang="en-US"/>
        </a:p>
      </dgm:t>
    </dgm:pt>
    <dgm:pt modelId="{B72492C8-D44B-4B7A-B08E-3E131682A590}" type="sibTrans" cxnId="{1BB4FA68-5E18-47C7-898B-DCDBC84A9D84}">
      <dgm:prSet/>
      <dgm:spPr/>
      <dgm:t>
        <a:bodyPr/>
        <a:lstStyle/>
        <a:p>
          <a:endParaRPr lang="en-US"/>
        </a:p>
      </dgm:t>
    </dgm:pt>
    <dgm:pt modelId="{1B6E9F61-AD64-46FB-9307-CF49030D5143}" type="pres">
      <dgm:prSet presAssocID="{44BEF21B-2ED3-46C3-8A52-B8DE21F6EB1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832D55-0721-48C9-899C-71E86BC8A6E5}" type="pres">
      <dgm:prSet presAssocID="{44BEF21B-2ED3-46C3-8A52-B8DE21F6EB14}" presName="arrow" presStyleLbl="bgShp" presStyleIdx="0" presStyleCnt="1"/>
      <dgm:spPr/>
    </dgm:pt>
    <dgm:pt modelId="{29E47D5F-BD03-41BE-9DAB-381C489B6750}" type="pres">
      <dgm:prSet presAssocID="{44BEF21B-2ED3-46C3-8A52-B8DE21F6EB14}" presName="linearProcess" presStyleCnt="0"/>
      <dgm:spPr/>
    </dgm:pt>
    <dgm:pt modelId="{033F3C7D-D95B-405A-8758-CC5661BAD44A}" type="pres">
      <dgm:prSet presAssocID="{243C91EC-DA4E-489F-A3A3-6D6460DEFAE2}" presName="textNode" presStyleLbl="node1" presStyleIdx="0" presStyleCnt="8" custScaleX="192476" custScaleY="90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7E6F5-6113-4EA9-B1FB-EEF46128C802}" type="pres">
      <dgm:prSet presAssocID="{15B278C3-0637-4D95-B8D5-A1B0F33F3ECD}" presName="sibTrans" presStyleCnt="0"/>
      <dgm:spPr/>
    </dgm:pt>
    <dgm:pt modelId="{FF25E99F-36BE-47B7-94EF-3FD3DF51301E}" type="pres">
      <dgm:prSet presAssocID="{34044AA2-F66F-48ED-B0B8-FE58101B41C0}" presName="textNode" presStyleLbl="node1" presStyleIdx="1" presStyleCnt="8" custScaleX="196819" custScaleY="108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1EC23-5F1D-4719-83F3-A0803CCA9DC0}" type="pres">
      <dgm:prSet presAssocID="{33C8C041-4BA7-4B85-A82F-674DC00E6CD3}" presName="sibTrans" presStyleCnt="0"/>
      <dgm:spPr/>
    </dgm:pt>
    <dgm:pt modelId="{A1AA387D-4EAF-4E7B-8A31-E8B6CBD9F28D}" type="pres">
      <dgm:prSet presAssocID="{5A68C810-DFE1-4A2D-AFFF-BFEAC16287B3}" presName="textNode" presStyleLbl="node1" presStyleIdx="2" presStyleCnt="8" custScaleX="143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79E67-8412-4B58-ACB6-2F70193C3E60}" type="pres">
      <dgm:prSet presAssocID="{687B88B3-41FD-4B51-BF01-08635BF4D4CB}" presName="sibTrans" presStyleCnt="0"/>
      <dgm:spPr/>
    </dgm:pt>
    <dgm:pt modelId="{7C1BABE8-A6BA-4217-BABD-1712AC139BCC}" type="pres">
      <dgm:prSet presAssocID="{E9722A05-E325-4082-A0BB-BB77A5140772}" presName="textNode" presStyleLbl="node1" presStyleIdx="3" presStyleCnt="8" custScaleX="156114" custScaleY="98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D26CE-9D63-4013-9EEC-E8A5533E8A72}" type="pres">
      <dgm:prSet presAssocID="{A4B50E2B-179C-40FB-805B-DB6451C14A68}" presName="sibTrans" presStyleCnt="0"/>
      <dgm:spPr/>
    </dgm:pt>
    <dgm:pt modelId="{B0718A38-F5FD-4BD5-A81E-A7C6030AB060}" type="pres">
      <dgm:prSet presAssocID="{4C43ABB6-68AD-4648-B29A-F23821FDE768}" presName="textNode" presStyleLbl="node1" presStyleIdx="4" presStyleCnt="8" custScaleX="144407" custScaleY="1028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14F38-6673-488B-B5DA-3170B437C5B6}" type="pres">
      <dgm:prSet presAssocID="{DFBFAFE1-15A1-4A2B-AD9A-4D8A59A992A5}" presName="sibTrans" presStyleCnt="0"/>
      <dgm:spPr/>
    </dgm:pt>
    <dgm:pt modelId="{CF083632-C48A-4760-8411-229C2C18F5E1}" type="pres">
      <dgm:prSet presAssocID="{BBA9D896-02E5-4ADE-B392-10543B084E1B}" presName="textNode" presStyleLbl="node1" presStyleIdx="5" presStyleCnt="8" custScaleX="144368" custScaleY="95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1F9AB-460D-45A6-B2A7-391DEE5C444F}" type="pres">
      <dgm:prSet presAssocID="{918BB1D1-8A7A-4797-9E5B-71A25A83D612}" presName="sibTrans" presStyleCnt="0"/>
      <dgm:spPr/>
    </dgm:pt>
    <dgm:pt modelId="{55E108B3-DB8E-4BF2-8A7C-A505D4A5BB6E}" type="pres">
      <dgm:prSet presAssocID="{DF900737-8041-4110-BBA9-8E8E55024C7E}" presName="textNode" presStyleLbl="node1" presStyleIdx="6" presStyleCnt="8" custScaleX="119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43EDE-AC86-4186-91C7-082596D36EDE}" type="pres">
      <dgm:prSet presAssocID="{B72492C8-D44B-4B7A-B08E-3E131682A590}" presName="sibTrans" presStyleCnt="0"/>
      <dgm:spPr/>
    </dgm:pt>
    <dgm:pt modelId="{8B951E18-C5FD-43CA-9227-DC3C551228CA}" type="pres">
      <dgm:prSet presAssocID="{2862AF5D-A55C-4FAE-9491-8387DE589224}" presName="textNode" presStyleLbl="node1" presStyleIdx="7" presStyleCnt="8" custScaleX="194664" custScaleY="100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3889E5-A805-4CD3-BDAD-876DD5468401}" type="presOf" srcId="{4C43ABB6-68AD-4648-B29A-F23821FDE768}" destId="{B0718A38-F5FD-4BD5-A81E-A7C6030AB060}" srcOrd="0" destOrd="0" presId="urn:microsoft.com/office/officeart/2005/8/layout/hProcess9"/>
    <dgm:cxn modelId="{72EB5A22-F94B-46D4-BD8D-510392411A86}" type="presOf" srcId="{2862AF5D-A55C-4FAE-9491-8387DE589224}" destId="{8B951E18-C5FD-43CA-9227-DC3C551228CA}" srcOrd="0" destOrd="0" presId="urn:microsoft.com/office/officeart/2005/8/layout/hProcess9"/>
    <dgm:cxn modelId="{BFEC738B-2A00-411E-B99F-FA331D439017}" srcId="{44BEF21B-2ED3-46C3-8A52-B8DE21F6EB14}" destId="{5A68C810-DFE1-4A2D-AFFF-BFEAC16287B3}" srcOrd="2" destOrd="0" parTransId="{387C76E9-7975-4E1E-952B-CA74D5C9CDD9}" sibTransId="{687B88B3-41FD-4B51-BF01-08635BF4D4CB}"/>
    <dgm:cxn modelId="{8345BD58-870D-4C6E-8F22-B915C7624BB1}" type="presOf" srcId="{34044AA2-F66F-48ED-B0B8-FE58101B41C0}" destId="{FF25E99F-36BE-47B7-94EF-3FD3DF51301E}" srcOrd="0" destOrd="0" presId="urn:microsoft.com/office/officeart/2005/8/layout/hProcess9"/>
    <dgm:cxn modelId="{8174A637-9450-46BD-88F1-BE3475B12685}" srcId="{44BEF21B-2ED3-46C3-8A52-B8DE21F6EB14}" destId="{243C91EC-DA4E-489F-A3A3-6D6460DEFAE2}" srcOrd="0" destOrd="0" parTransId="{AF492678-BF9F-48D5-BF8E-5AD2508ACEC6}" sibTransId="{15B278C3-0637-4D95-B8D5-A1B0F33F3ECD}"/>
    <dgm:cxn modelId="{7BB42D1A-AA64-4B58-8AC2-53A3B9F01929}" srcId="{44BEF21B-2ED3-46C3-8A52-B8DE21F6EB14}" destId="{2862AF5D-A55C-4FAE-9491-8387DE589224}" srcOrd="7" destOrd="0" parTransId="{D19E2FA2-9853-487F-86BC-3C7C142C40B5}" sibTransId="{1ECBE36F-568F-4A5C-A525-807FC87FC038}"/>
    <dgm:cxn modelId="{3FB0B3D9-342F-4347-9352-BCD62A5790FF}" srcId="{44BEF21B-2ED3-46C3-8A52-B8DE21F6EB14}" destId="{BBA9D896-02E5-4ADE-B392-10543B084E1B}" srcOrd="5" destOrd="0" parTransId="{712011DE-1186-43F2-929C-C6D5F8C1E851}" sibTransId="{918BB1D1-8A7A-4797-9E5B-71A25A83D612}"/>
    <dgm:cxn modelId="{1BB4FA68-5E18-47C7-898B-DCDBC84A9D84}" srcId="{44BEF21B-2ED3-46C3-8A52-B8DE21F6EB14}" destId="{DF900737-8041-4110-BBA9-8E8E55024C7E}" srcOrd="6" destOrd="0" parTransId="{4A7FAF02-6814-4527-85D2-974C86BD1CE1}" sibTransId="{B72492C8-D44B-4B7A-B08E-3E131682A590}"/>
    <dgm:cxn modelId="{2F3E6F9F-F23A-4996-885D-5C2D06B1A033}" type="presOf" srcId="{5A68C810-DFE1-4A2D-AFFF-BFEAC16287B3}" destId="{A1AA387D-4EAF-4E7B-8A31-E8B6CBD9F28D}" srcOrd="0" destOrd="0" presId="urn:microsoft.com/office/officeart/2005/8/layout/hProcess9"/>
    <dgm:cxn modelId="{D2BFD3CA-F91B-40A9-974C-4F143A2C62A6}" srcId="{44BEF21B-2ED3-46C3-8A52-B8DE21F6EB14}" destId="{E9722A05-E325-4082-A0BB-BB77A5140772}" srcOrd="3" destOrd="0" parTransId="{B67E0661-8A69-4620-A52E-FC7572FEE0A4}" sibTransId="{A4B50E2B-179C-40FB-805B-DB6451C14A68}"/>
    <dgm:cxn modelId="{6D8B23C4-7FE6-4636-8010-C6CCAB698960}" type="presOf" srcId="{BBA9D896-02E5-4ADE-B392-10543B084E1B}" destId="{CF083632-C48A-4760-8411-229C2C18F5E1}" srcOrd="0" destOrd="0" presId="urn:microsoft.com/office/officeart/2005/8/layout/hProcess9"/>
    <dgm:cxn modelId="{ADF48FF6-BD1A-476E-B350-3CC6A3A7C90B}" srcId="{44BEF21B-2ED3-46C3-8A52-B8DE21F6EB14}" destId="{34044AA2-F66F-48ED-B0B8-FE58101B41C0}" srcOrd="1" destOrd="0" parTransId="{E4DE3E75-974E-47B3-8496-0A3E6520E99C}" sibTransId="{33C8C041-4BA7-4B85-A82F-674DC00E6CD3}"/>
    <dgm:cxn modelId="{7D66F24A-0BDD-4941-AFBB-7CBC36A7D024}" srcId="{44BEF21B-2ED3-46C3-8A52-B8DE21F6EB14}" destId="{4C43ABB6-68AD-4648-B29A-F23821FDE768}" srcOrd="4" destOrd="0" parTransId="{AA80DFD9-1DE6-4DE9-B929-B2C07B67064E}" sibTransId="{DFBFAFE1-15A1-4A2B-AD9A-4D8A59A992A5}"/>
    <dgm:cxn modelId="{E2EBE497-9463-4E8F-A782-FA4749EF42DA}" type="presOf" srcId="{E9722A05-E325-4082-A0BB-BB77A5140772}" destId="{7C1BABE8-A6BA-4217-BABD-1712AC139BCC}" srcOrd="0" destOrd="0" presId="urn:microsoft.com/office/officeart/2005/8/layout/hProcess9"/>
    <dgm:cxn modelId="{474759F0-E86B-4F5B-8B61-A7B26B61696D}" type="presOf" srcId="{243C91EC-DA4E-489F-A3A3-6D6460DEFAE2}" destId="{033F3C7D-D95B-405A-8758-CC5661BAD44A}" srcOrd="0" destOrd="0" presId="urn:microsoft.com/office/officeart/2005/8/layout/hProcess9"/>
    <dgm:cxn modelId="{0F69E9CA-78F7-4FEF-BC9F-D67FBF087E64}" type="presOf" srcId="{DF900737-8041-4110-BBA9-8E8E55024C7E}" destId="{55E108B3-DB8E-4BF2-8A7C-A505D4A5BB6E}" srcOrd="0" destOrd="0" presId="urn:microsoft.com/office/officeart/2005/8/layout/hProcess9"/>
    <dgm:cxn modelId="{28114D91-B717-4027-8B11-B7CF5CA7A1EF}" type="presOf" srcId="{44BEF21B-2ED3-46C3-8A52-B8DE21F6EB14}" destId="{1B6E9F61-AD64-46FB-9307-CF49030D5143}" srcOrd="0" destOrd="0" presId="urn:microsoft.com/office/officeart/2005/8/layout/hProcess9"/>
    <dgm:cxn modelId="{156EA1FA-0B1A-4FCB-BEF3-9BE32650C268}" type="presParOf" srcId="{1B6E9F61-AD64-46FB-9307-CF49030D5143}" destId="{67832D55-0721-48C9-899C-71E86BC8A6E5}" srcOrd="0" destOrd="0" presId="urn:microsoft.com/office/officeart/2005/8/layout/hProcess9"/>
    <dgm:cxn modelId="{AFC43A4D-8191-4810-81EE-BBA4FC80E3C7}" type="presParOf" srcId="{1B6E9F61-AD64-46FB-9307-CF49030D5143}" destId="{29E47D5F-BD03-41BE-9DAB-381C489B6750}" srcOrd="1" destOrd="0" presId="urn:microsoft.com/office/officeart/2005/8/layout/hProcess9"/>
    <dgm:cxn modelId="{1C9947A0-0221-45A9-8724-090ACFBB5E92}" type="presParOf" srcId="{29E47D5F-BD03-41BE-9DAB-381C489B6750}" destId="{033F3C7D-D95B-405A-8758-CC5661BAD44A}" srcOrd="0" destOrd="0" presId="urn:microsoft.com/office/officeart/2005/8/layout/hProcess9"/>
    <dgm:cxn modelId="{6CB5D164-84DC-43B2-88F5-DB9BC6F1D95B}" type="presParOf" srcId="{29E47D5F-BD03-41BE-9DAB-381C489B6750}" destId="{8617E6F5-6113-4EA9-B1FB-EEF46128C802}" srcOrd="1" destOrd="0" presId="urn:microsoft.com/office/officeart/2005/8/layout/hProcess9"/>
    <dgm:cxn modelId="{DABE179A-AAA2-46F0-B324-AEA7A30CE395}" type="presParOf" srcId="{29E47D5F-BD03-41BE-9DAB-381C489B6750}" destId="{FF25E99F-36BE-47B7-94EF-3FD3DF51301E}" srcOrd="2" destOrd="0" presId="urn:microsoft.com/office/officeart/2005/8/layout/hProcess9"/>
    <dgm:cxn modelId="{339E540A-8394-4ADD-9ECD-FD1DC0F60D84}" type="presParOf" srcId="{29E47D5F-BD03-41BE-9DAB-381C489B6750}" destId="{B901EC23-5F1D-4719-83F3-A0803CCA9DC0}" srcOrd="3" destOrd="0" presId="urn:microsoft.com/office/officeart/2005/8/layout/hProcess9"/>
    <dgm:cxn modelId="{89F1A749-4A16-4349-A002-320FFD5F0433}" type="presParOf" srcId="{29E47D5F-BD03-41BE-9DAB-381C489B6750}" destId="{A1AA387D-4EAF-4E7B-8A31-E8B6CBD9F28D}" srcOrd="4" destOrd="0" presId="urn:microsoft.com/office/officeart/2005/8/layout/hProcess9"/>
    <dgm:cxn modelId="{E2015946-AB88-4698-9916-73B377AF0FF5}" type="presParOf" srcId="{29E47D5F-BD03-41BE-9DAB-381C489B6750}" destId="{A1979E67-8412-4B58-ACB6-2F70193C3E60}" srcOrd="5" destOrd="0" presId="urn:microsoft.com/office/officeart/2005/8/layout/hProcess9"/>
    <dgm:cxn modelId="{86F201A2-DE76-4F09-8BE9-CEBBD3D36E2F}" type="presParOf" srcId="{29E47D5F-BD03-41BE-9DAB-381C489B6750}" destId="{7C1BABE8-A6BA-4217-BABD-1712AC139BCC}" srcOrd="6" destOrd="0" presId="urn:microsoft.com/office/officeart/2005/8/layout/hProcess9"/>
    <dgm:cxn modelId="{E95EC8DF-2A65-4CC8-B627-213FE5C45715}" type="presParOf" srcId="{29E47D5F-BD03-41BE-9DAB-381C489B6750}" destId="{7A4D26CE-9D63-4013-9EEC-E8A5533E8A72}" srcOrd="7" destOrd="0" presId="urn:microsoft.com/office/officeart/2005/8/layout/hProcess9"/>
    <dgm:cxn modelId="{8B04BA24-0A2D-419A-A156-3359B8B9D853}" type="presParOf" srcId="{29E47D5F-BD03-41BE-9DAB-381C489B6750}" destId="{B0718A38-F5FD-4BD5-A81E-A7C6030AB060}" srcOrd="8" destOrd="0" presId="urn:microsoft.com/office/officeart/2005/8/layout/hProcess9"/>
    <dgm:cxn modelId="{2B9EDCB1-6CB9-41A4-9AFC-909A36C9320B}" type="presParOf" srcId="{29E47D5F-BD03-41BE-9DAB-381C489B6750}" destId="{7B614F38-6673-488B-B5DA-3170B437C5B6}" srcOrd="9" destOrd="0" presId="urn:microsoft.com/office/officeart/2005/8/layout/hProcess9"/>
    <dgm:cxn modelId="{5684CBF3-7F8A-4415-A48D-DCE51B00A8E8}" type="presParOf" srcId="{29E47D5F-BD03-41BE-9DAB-381C489B6750}" destId="{CF083632-C48A-4760-8411-229C2C18F5E1}" srcOrd="10" destOrd="0" presId="urn:microsoft.com/office/officeart/2005/8/layout/hProcess9"/>
    <dgm:cxn modelId="{902C51D3-382E-45C1-B70E-5F2B6D63DE61}" type="presParOf" srcId="{29E47D5F-BD03-41BE-9DAB-381C489B6750}" destId="{EA21F9AB-460D-45A6-B2A7-391DEE5C444F}" srcOrd="11" destOrd="0" presId="urn:microsoft.com/office/officeart/2005/8/layout/hProcess9"/>
    <dgm:cxn modelId="{4F874546-21E7-48B5-AD34-05C942E12F25}" type="presParOf" srcId="{29E47D5F-BD03-41BE-9DAB-381C489B6750}" destId="{55E108B3-DB8E-4BF2-8A7C-A505D4A5BB6E}" srcOrd="12" destOrd="0" presId="urn:microsoft.com/office/officeart/2005/8/layout/hProcess9"/>
    <dgm:cxn modelId="{28D1B2B9-F725-4125-8529-0628725A55DB}" type="presParOf" srcId="{29E47D5F-BD03-41BE-9DAB-381C489B6750}" destId="{B9343EDE-AC86-4186-91C7-082596D36EDE}" srcOrd="13" destOrd="0" presId="urn:microsoft.com/office/officeart/2005/8/layout/hProcess9"/>
    <dgm:cxn modelId="{1D079279-CC5D-4C0F-A4D5-1FC2D2BA42E0}" type="presParOf" srcId="{29E47D5F-BD03-41BE-9DAB-381C489B6750}" destId="{8B951E18-C5FD-43CA-9227-DC3C551228CA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32D55-0721-48C9-899C-71E86BC8A6E5}">
      <dsp:nvSpPr>
        <dsp:cNvPr id="0" name=""/>
        <dsp:cNvSpPr/>
      </dsp:nvSpPr>
      <dsp:spPr>
        <a:xfrm>
          <a:off x="685799" y="0"/>
          <a:ext cx="7772400" cy="3905216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3F3C7D-D95B-405A-8758-CC5661BAD44A}">
      <dsp:nvSpPr>
        <dsp:cNvPr id="0" name=""/>
        <dsp:cNvSpPr/>
      </dsp:nvSpPr>
      <dsp:spPr>
        <a:xfrm>
          <a:off x="282" y="1243662"/>
          <a:ext cx="1249101" cy="14178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Appoint </a:t>
          </a:r>
          <a:r>
            <a:rPr lang="en-US" sz="1200" b="0" kern="1200" dirty="0" smtClean="0">
              <a:solidFill>
                <a:schemeClr val="tx1"/>
              </a:solidFill>
            </a:rPr>
            <a:t>Subcommittee</a:t>
          </a:r>
          <a:endParaRPr lang="en-US" sz="1200" b="0" kern="1200" dirty="0">
            <a:solidFill>
              <a:schemeClr val="tx1"/>
            </a:solidFill>
          </a:endParaRPr>
        </a:p>
      </dsp:txBody>
      <dsp:txXfrm>
        <a:off x="61258" y="1304638"/>
        <a:ext cx="1127149" cy="1295938"/>
      </dsp:txXfrm>
    </dsp:sp>
    <dsp:sp modelId="{FF25E99F-36BE-47B7-94EF-3FD3DF51301E}">
      <dsp:nvSpPr>
        <dsp:cNvPr id="0" name=""/>
        <dsp:cNvSpPr/>
      </dsp:nvSpPr>
      <dsp:spPr>
        <a:xfrm>
          <a:off x="1357545" y="1102801"/>
          <a:ext cx="1277286" cy="16996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Establish Program Framework, Project Eligibility Requirements &amp; Evaluation Criteria</a:t>
          </a:r>
          <a:endParaRPr lang="en-US" sz="1200" b="0" kern="1200" dirty="0"/>
        </a:p>
      </dsp:txBody>
      <dsp:txXfrm>
        <a:off x="1419897" y="1165153"/>
        <a:ext cx="1152582" cy="1574908"/>
      </dsp:txXfrm>
    </dsp:sp>
    <dsp:sp modelId="{A1AA387D-4EAF-4E7B-8A31-E8B6CBD9F28D}">
      <dsp:nvSpPr>
        <dsp:cNvPr id="0" name=""/>
        <dsp:cNvSpPr/>
      </dsp:nvSpPr>
      <dsp:spPr>
        <a:xfrm>
          <a:off x="2742992" y="1171564"/>
          <a:ext cx="933893" cy="15620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Project Solicitation Period</a:t>
          </a:r>
          <a:endParaRPr lang="en-US" sz="1200" b="0" kern="1200" dirty="0"/>
        </a:p>
      </dsp:txBody>
      <dsp:txXfrm>
        <a:off x="2788581" y="1217153"/>
        <a:ext cx="842715" cy="1470908"/>
      </dsp:txXfrm>
    </dsp:sp>
    <dsp:sp modelId="{7C1BABE8-A6BA-4217-BABD-1712AC139BCC}">
      <dsp:nvSpPr>
        <dsp:cNvPr id="0" name=""/>
        <dsp:cNvSpPr/>
      </dsp:nvSpPr>
      <dsp:spPr>
        <a:xfrm>
          <a:off x="3785046" y="1185170"/>
          <a:ext cx="1013125" cy="15348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Project Evaluation &amp; Selection</a:t>
          </a:r>
          <a:endParaRPr lang="en-US" sz="1200" b="0" kern="1200" dirty="0"/>
        </a:p>
      </dsp:txBody>
      <dsp:txXfrm>
        <a:off x="3834503" y="1234627"/>
        <a:ext cx="914211" cy="1435960"/>
      </dsp:txXfrm>
    </dsp:sp>
    <dsp:sp modelId="{B0718A38-F5FD-4BD5-A81E-A7C6030AB060}">
      <dsp:nvSpPr>
        <dsp:cNvPr id="0" name=""/>
        <dsp:cNvSpPr/>
      </dsp:nvSpPr>
      <dsp:spPr>
        <a:xfrm>
          <a:off x="4906332" y="1149141"/>
          <a:ext cx="937150" cy="16069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Incorporate Selected Projects into County Plans</a:t>
          </a:r>
          <a:endParaRPr lang="en-US" sz="1200" b="0" kern="1200" dirty="0"/>
        </a:p>
      </dsp:txBody>
      <dsp:txXfrm>
        <a:off x="4952080" y="1194889"/>
        <a:ext cx="845654" cy="1515437"/>
      </dsp:txXfrm>
    </dsp:sp>
    <dsp:sp modelId="{CF083632-C48A-4760-8411-229C2C18F5E1}">
      <dsp:nvSpPr>
        <dsp:cNvPr id="0" name=""/>
        <dsp:cNvSpPr/>
      </dsp:nvSpPr>
      <dsp:spPr>
        <a:xfrm>
          <a:off x="5951644" y="1206594"/>
          <a:ext cx="936897" cy="14920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HB 2017 Plan Public Comment  </a:t>
          </a:r>
          <a:endParaRPr lang="en-US" sz="1200" b="0" kern="1200" dirty="0"/>
        </a:p>
      </dsp:txBody>
      <dsp:txXfrm>
        <a:off x="5997380" y="1252330"/>
        <a:ext cx="845425" cy="1400554"/>
      </dsp:txXfrm>
    </dsp:sp>
    <dsp:sp modelId="{55E108B3-DB8E-4BF2-8A7C-A505D4A5BB6E}">
      <dsp:nvSpPr>
        <dsp:cNvPr id="0" name=""/>
        <dsp:cNvSpPr/>
      </dsp:nvSpPr>
      <dsp:spPr>
        <a:xfrm>
          <a:off x="6996703" y="1171564"/>
          <a:ext cx="775552" cy="15620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HB 2017 Plan Approval</a:t>
          </a:r>
          <a:endParaRPr lang="en-US" sz="1200" b="0" kern="1200" dirty="0"/>
        </a:p>
      </dsp:txBody>
      <dsp:txXfrm>
        <a:off x="7034562" y="1209423"/>
        <a:ext cx="699834" cy="1486368"/>
      </dsp:txXfrm>
    </dsp:sp>
    <dsp:sp modelId="{8B951E18-C5FD-43CA-9227-DC3C551228CA}">
      <dsp:nvSpPr>
        <dsp:cNvPr id="0" name=""/>
        <dsp:cNvSpPr/>
      </dsp:nvSpPr>
      <dsp:spPr>
        <a:xfrm>
          <a:off x="7880416" y="1169526"/>
          <a:ext cx="1263301" cy="15661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Program Implementation</a:t>
          </a:r>
          <a:endParaRPr lang="en-US" sz="1200" b="0" kern="1200" dirty="0"/>
        </a:p>
      </dsp:txBody>
      <dsp:txXfrm>
        <a:off x="7942085" y="1231195"/>
        <a:ext cx="1139963" cy="1442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/>
          <a:lstStyle>
            <a:lvl1pPr algn="r">
              <a:defRPr sz="1200"/>
            </a:lvl1pPr>
          </a:lstStyle>
          <a:p>
            <a:fld id="{4FA66118-16B5-4F24-ACDA-479DE7B6C4CA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1" y="882997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 anchor="b"/>
          <a:lstStyle>
            <a:lvl1pPr algn="r">
              <a:defRPr sz="1200"/>
            </a:lvl1pPr>
          </a:lstStyle>
          <a:p>
            <a:fld id="{8260BB14-7DB1-4E8E-85C0-1B8D73F9A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/>
          <a:lstStyle>
            <a:lvl1pPr algn="r">
              <a:defRPr sz="1200"/>
            </a:lvl1pPr>
          </a:lstStyle>
          <a:p>
            <a:fld id="{BC540151-7540-47B7-89B5-5E6A3952BC0A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7" rIns="93137" bIns="465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3"/>
            <a:ext cx="5608320" cy="4183380"/>
          </a:xfrm>
          <a:prstGeom prst="rect">
            <a:avLst/>
          </a:prstGeom>
        </p:spPr>
        <p:txBody>
          <a:bodyPr vert="horz" lIns="93137" tIns="46567" rIns="93137" bIns="465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7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 anchor="b"/>
          <a:lstStyle>
            <a:lvl1pPr algn="r">
              <a:defRPr sz="1200"/>
            </a:lvl1pPr>
          </a:lstStyle>
          <a:p>
            <a:fld id="{17861C95-1ECC-413C-838C-F46B9A281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7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49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25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97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9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156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76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06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Estimate Calculation Method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Gross revenue is multiplied by projected tax payer compliance rate, assumed to begin at 75% and improve each quarter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Department of Revenue collection and administration costs are deducted from the gross revenue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result is multiplied by 90% to determine the projected Formula Fund net total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Note that the remaining 10% is dedicated to the Discretionary Fund (5%), Intercommunity Discretionary Fund (4%), and the Technical Resource Center (1%), which also funds ODOT administration of STIF Program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projected net total is multiplied by the QE payroll shares resulting in QE revenue estimates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QE payroll shares are calculated using the most current annual payroll data from Oregon Employment Department, with adjustments to ensure each QE receives the minimum annual allocation of $100,000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7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6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35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21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9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B327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3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772400" cy="914400"/>
          </a:xfrm>
        </p:spPr>
        <p:txBody>
          <a:bodyPr/>
          <a:lstStyle>
            <a:lvl1pPr algn="ctr">
              <a:defRPr>
                <a:solidFill>
                  <a:srgbClr val="1B32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772400" cy="4191000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92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70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>
            <a:lvl1pPr algn="l">
              <a:defRPr>
                <a:solidFill>
                  <a:srgbClr val="1B327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2255838"/>
            <a:ext cx="4040188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06712"/>
            <a:ext cx="4040188" cy="3494088"/>
          </a:xfrm>
        </p:spPr>
        <p:txBody>
          <a:bodyPr/>
          <a:lstStyle>
            <a:lvl1pPr>
              <a:defRPr sz="2000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  <a:lvl2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255838"/>
            <a:ext cx="4041775" cy="63976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06712"/>
            <a:ext cx="4041775" cy="3494088"/>
          </a:xfrm>
        </p:spPr>
        <p:txBody>
          <a:bodyPr/>
          <a:lstStyle>
            <a:lvl1pPr>
              <a:defRPr sz="2000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  <a:lvl2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2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1B327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1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96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087"/>
            <a:ext cx="3008313" cy="935539"/>
          </a:xfrm>
        </p:spPr>
        <p:txBody>
          <a:bodyPr anchor="b"/>
          <a:lstStyle>
            <a:lvl1pPr algn="l">
              <a:defRPr sz="2000" b="1">
                <a:solidFill>
                  <a:srgbClr val="1B327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62088"/>
            <a:ext cx="5111750" cy="4938712"/>
          </a:xfrm>
        </p:spPr>
        <p:txBody>
          <a:bodyPr/>
          <a:lstStyle>
            <a:lvl1pPr>
              <a:defRPr sz="3200">
                <a:solidFill>
                  <a:srgbClr val="1B327A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24137"/>
            <a:ext cx="3008313" cy="377666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9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11565"/>
            <a:ext cx="7315200" cy="471844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527175"/>
            <a:ext cx="7315200" cy="3425825"/>
          </a:xfrm>
        </p:spPr>
        <p:txBody>
          <a:bodyPr/>
          <a:lstStyle>
            <a:lvl1pPr marL="0" indent="0">
              <a:buNone/>
              <a:defRPr sz="3200">
                <a:solidFill>
                  <a:srgbClr val="1B327A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578303"/>
            <a:ext cx="7315200" cy="67009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40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75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32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32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32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32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327A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125000"/>
        <a:buChar char="•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EB43F"/>
        </a:buClr>
        <a:buChar char="»"/>
        <a:defRPr sz="24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8" y="2819400"/>
            <a:ext cx="91440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HB 2017 Transit Advisory Committee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April 27, 2018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71356" y="838200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Operations and Capital</a:t>
            </a:r>
            <a:endParaRPr lang="en-US" kern="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857052"/>
              </p:ext>
            </p:extLst>
          </p:nvPr>
        </p:nvGraphicFramePr>
        <p:xfrm>
          <a:off x="228600" y="1828800"/>
          <a:ext cx="8458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2"/>
          <p:cNvSpPr txBox="1"/>
          <p:nvPr/>
        </p:nvSpPr>
        <p:spPr>
          <a:xfrm>
            <a:off x="2433556" y="3408869"/>
            <a:ext cx="2209800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bg1"/>
                </a:solidFill>
              </a:rPr>
              <a:t>Capital Purchases 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$17 mil (31%)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93245" cy="484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24256" y="1755422"/>
            <a:ext cx="838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51868" y="1928873"/>
            <a:ext cx="838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17536" y="3514617"/>
            <a:ext cx="916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Triangle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Funds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699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71356" y="1066801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Operations and Capital</a:t>
            </a:r>
            <a:endParaRPr lang="en-US" kern="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857052"/>
              </p:ext>
            </p:extLst>
          </p:nvPr>
        </p:nvGraphicFramePr>
        <p:xfrm>
          <a:off x="228600" y="1828800"/>
          <a:ext cx="8458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2"/>
          <p:cNvSpPr txBox="1"/>
          <p:nvPr/>
        </p:nvSpPr>
        <p:spPr>
          <a:xfrm>
            <a:off x="2433556" y="3408869"/>
            <a:ext cx="2209800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bg1"/>
                </a:solidFill>
              </a:rPr>
              <a:t>Capital Purchases 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$17 mil (31%)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85800" y="1933035"/>
            <a:ext cx="7772400" cy="446776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12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B43F"/>
              </a:buClr>
              <a:buChar char="»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Recommendation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Triangle funds are only spent on capital projects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</a:rPr>
              <a:t>Examples: electric buses &amp; charging infrastructure, articulated buses, bus lanes/transit signal priority, shelters, transit center expansions,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Public workshops and online survey will help to determine how the triangle funds should be spent</a:t>
            </a:r>
            <a:endParaRPr lang="en-US" sz="2400" kern="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kern="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-16933" y="1073786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Operations and Capital</a:t>
            </a:r>
            <a:endParaRPr lang="en-US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57400" y="2971800"/>
            <a:ext cx="5029200" cy="609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12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B43F"/>
              </a:buClr>
              <a:buChar char="»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b="1" kern="0" dirty="0" smtClean="0">
                <a:solidFill>
                  <a:schemeClr val="bg2">
                    <a:lumMod val="50000"/>
                  </a:schemeClr>
                </a:solidFill>
              </a:rPr>
              <a:t>Questions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10521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-16933" y="1073786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Electric Bus Presentation</a:t>
            </a:r>
            <a:endParaRPr lang="en-US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09800" y="2286000"/>
            <a:ext cx="6019800" cy="609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12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B43F"/>
              </a:buClr>
              <a:buChar char="»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Kate Sargent</a:t>
            </a:r>
          </a:p>
          <a:p>
            <a:pPr marL="0" indent="0"/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Title</a:t>
            </a:r>
          </a:p>
          <a:p>
            <a:pPr marL="0" indent="0"/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Sam Schwartz Transportation Consultants</a:t>
            </a:r>
          </a:p>
        </p:txBody>
      </p:sp>
    </p:spTree>
    <p:extLst>
      <p:ext uri="{BB962C8B-B14F-4D97-AF65-F5344CB8AC3E}">
        <p14:creationId xmlns:p14="http://schemas.microsoft.com/office/powerpoint/2010/main" val="284192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14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077200" cy="685800"/>
          </a:xfrm>
        </p:spPr>
        <p:txBody>
          <a:bodyPr/>
          <a:lstStyle/>
          <a:p>
            <a:r>
              <a:rPr lang="en-US" dirty="0" smtClean="0"/>
              <a:t>High Percentage Poverty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7848600" cy="4495800"/>
          </a:xfrm>
        </p:spPr>
        <p:txBody>
          <a:bodyPr/>
          <a:lstStyle/>
          <a:p>
            <a:pPr marL="0" indent="0"/>
            <a:r>
              <a:rPr lang="en-US" sz="2400" dirty="0" smtClean="0"/>
              <a:t>Last Meeting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Reviewed several means of viewing poverty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V</a:t>
            </a:r>
            <a:r>
              <a:rPr lang="en-US" sz="2000" dirty="0" smtClean="0"/>
              <a:t>arious percentages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Raw numbers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People per acre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Requests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Destinations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Level of service overlay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Education centers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Senior and disabled services</a:t>
            </a:r>
          </a:p>
          <a:p>
            <a:pPr marL="457200" lvl="1" indent="0">
              <a:buNone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69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78408"/>
            <a:ext cx="7772400" cy="685800"/>
          </a:xfrm>
        </p:spPr>
        <p:txBody>
          <a:bodyPr/>
          <a:lstStyle/>
          <a:p>
            <a:r>
              <a:rPr lang="en-US" dirty="0" smtClean="0"/>
              <a:t>High Percentage 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8001000" cy="5334000"/>
          </a:xfrm>
        </p:spPr>
        <p:txBody>
          <a:bodyPr/>
          <a:lstStyle/>
          <a:p>
            <a:pPr marL="0" indent="0"/>
            <a:r>
              <a:rPr lang="en-US" sz="2400" dirty="0" smtClean="0"/>
              <a:t>Four step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Use 10 factor analysis to determine where high concentrations of poverty are located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Determine destinations for high poverty origins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000" dirty="0" smtClean="0"/>
              <a:t>Employment		</a:t>
            </a:r>
            <a:r>
              <a:rPr lang="en-US" sz="2000" dirty="0" err="1" smtClean="0">
                <a:solidFill>
                  <a:srgbClr val="FF0000"/>
                </a:solidFill>
              </a:rPr>
              <a:t>i.v.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   Senior and disabled services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000" dirty="0" smtClean="0"/>
              <a:t>Schools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000" dirty="0" smtClean="0"/>
              <a:t>Grocery stores</a:t>
            </a:r>
          </a:p>
          <a:p>
            <a:pPr marL="457200" indent="-457200">
              <a:buAutoNum type="arabicPeriod" startAt="3"/>
            </a:pPr>
            <a:r>
              <a:rPr lang="en-US" sz="2400" dirty="0" smtClean="0"/>
              <a:t>Overlay the existing TriMet network to determine what connections aren’t served or are underserved (discuss transfers)</a:t>
            </a:r>
            <a:endParaRPr lang="en-US" sz="1600" dirty="0" smtClean="0"/>
          </a:p>
          <a:p>
            <a:pPr marL="457200" indent="-457200">
              <a:buAutoNum type="arabicPeriod" startAt="3"/>
            </a:pPr>
            <a:r>
              <a:rPr lang="en-US" sz="2400" dirty="0" smtClean="0"/>
              <a:t>Any unserved/under served connections will be considered “connections of special concern”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46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16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685800"/>
          </a:xfrm>
        </p:spPr>
        <p:txBody>
          <a:bodyPr/>
          <a:lstStyle/>
          <a:p>
            <a:r>
              <a:rPr lang="en-US" dirty="0" smtClean="0"/>
              <a:t>High Percentage Poverty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86800" cy="30480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10 factor analysis</a:t>
            </a:r>
          </a:p>
          <a:p>
            <a:pPr marL="914400" lvl="2" indent="-4572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4919663" algn="l"/>
              </a:tabLst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People of color	Low income population</a:t>
            </a:r>
          </a:p>
          <a:p>
            <a:pPr marL="914400" lvl="2" indent="-4572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4919663" algn="l"/>
              </a:tabLst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Limited English proficiency	Senior population</a:t>
            </a:r>
          </a:p>
          <a:p>
            <a:pPr marL="914400" lvl="2" indent="-4572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4919663" algn="l"/>
              </a:tabLst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Youth population	People with disabilities</a:t>
            </a:r>
          </a:p>
          <a:p>
            <a:pPr marL="914400" lvl="2" indent="-4572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4919663" algn="l"/>
              </a:tabLst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Limited vehicle access	Low &amp; medium wage jobs</a:t>
            </a:r>
          </a:p>
          <a:p>
            <a:pPr marL="914400" lvl="2" indent="-4572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4919663" algn="l"/>
              </a:tabLst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Affordable housing units	Key retail/human/social 	services</a:t>
            </a:r>
          </a:p>
        </p:txBody>
      </p:sp>
    </p:spTree>
    <p:extLst>
      <p:ext uri="{BB962C8B-B14F-4D97-AF65-F5344CB8AC3E}">
        <p14:creationId xmlns:p14="http://schemas.microsoft.com/office/powerpoint/2010/main" val="23676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17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685800"/>
          </a:xfrm>
        </p:spPr>
        <p:txBody>
          <a:bodyPr/>
          <a:lstStyle/>
          <a:p>
            <a:r>
              <a:rPr lang="en-US" dirty="0" smtClean="0"/>
              <a:t>High Percentage Poverty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57400" y="2971800"/>
            <a:ext cx="5029200" cy="609600"/>
          </a:xfrm>
        </p:spPr>
        <p:txBody>
          <a:bodyPr/>
          <a:lstStyle/>
          <a:p>
            <a:pPr marL="0" indent="0"/>
            <a:r>
              <a:rPr lang="en-US" b="1" dirty="0" smtClean="0"/>
              <a:t>Questions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37248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-16933" y="1073786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Updates</a:t>
            </a:r>
            <a:endParaRPr lang="en-US" kern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7886700" cy="457200"/>
          </a:xfrm>
        </p:spPr>
        <p:txBody>
          <a:bodyPr/>
          <a:lstStyle/>
          <a:p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Public Workshops</a:t>
            </a:r>
            <a:endParaRPr lang="en-US" sz="24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2289" y="1981200"/>
            <a:ext cx="8458200" cy="433420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12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B43F"/>
              </a:buClr>
              <a:buChar char="»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9600" kern="0" dirty="0" smtClean="0">
                <a:solidFill>
                  <a:schemeClr val="bg2">
                    <a:lumMod val="50000"/>
                  </a:schemeClr>
                </a:solidFill>
              </a:rPr>
              <a:t>4 Workshops (5:30 p.m. to 8:30 p.m.)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5260975" algn="l"/>
              </a:tabLst>
            </a:pPr>
            <a:r>
              <a:rPr lang="en-US" sz="8000" kern="0" dirty="0">
                <a:solidFill>
                  <a:schemeClr val="tx1"/>
                </a:solidFill>
              </a:rPr>
              <a:t>Clackamas County – May 23</a:t>
            </a:r>
            <a:r>
              <a:rPr lang="en-US" sz="8000" kern="0" baseline="30000" dirty="0">
                <a:solidFill>
                  <a:schemeClr val="tx1"/>
                </a:solidFill>
              </a:rPr>
              <a:t>rd</a:t>
            </a:r>
            <a:r>
              <a:rPr lang="en-US" sz="8000" kern="0" dirty="0">
                <a:solidFill>
                  <a:schemeClr val="tx1"/>
                </a:solidFill>
              </a:rPr>
              <a:t>, Milwaukie </a:t>
            </a:r>
            <a:r>
              <a:rPr lang="en-US" sz="8000" kern="0" dirty="0" smtClean="0">
                <a:solidFill>
                  <a:schemeClr val="tx1"/>
                </a:solidFill>
              </a:rPr>
              <a:t>HS</a:t>
            </a:r>
          </a:p>
          <a:p>
            <a:pPr lvl="1">
              <a:buFont typeface="Arial" panose="020B0604020202020204" pitchFamily="34" charset="0"/>
              <a:buChar char="•"/>
              <a:tabLst>
                <a:tab pos="5260975" algn="l"/>
              </a:tabLst>
            </a:pPr>
            <a:r>
              <a:rPr lang="en-US" sz="8000" kern="0" dirty="0" smtClean="0">
                <a:solidFill>
                  <a:schemeClr val="tx1"/>
                </a:solidFill>
              </a:rPr>
              <a:t>North/Northeast </a:t>
            </a:r>
            <a:r>
              <a:rPr lang="en-US" sz="8000" kern="0" dirty="0">
                <a:solidFill>
                  <a:schemeClr val="tx1"/>
                </a:solidFill>
              </a:rPr>
              <a:t>Portland – May 24</a:t>
            </a:r>
            <a:r>
              <a:rPr lang="en-US" sz="8000" kern="0" baseline="30000" dirty="0">
                <a:solidFill>
                  <a:schemeClr val="tx1"/>
                </a:solidFill>
              </a:rPr>
              <a:t>th</a:t>
            </a:r>
            <a:r>
              <a:rPr lang="en-US" sz="8000" kern="0" dirty="0">
                <a:solidFill>
                  <a:schemeClr val="tx1"/>
                </a:solidFill>
              </a:rPr>
              <a:t>, </a:t>
            </a:r>
            <a:r>
              <a:rPr lang="en-US" sz="8000" kern="0" dirty="0" smtClean="0">
                <a:solidFill>
                  <a:schemeClr val="tx1"/>
                </a:solidFill>
              </a:rPr>
              <a:t>SEI</a:t>
            </a:r>
          </a:p>
          <a:p>
            <a:pPr lvl="1">
              <a:buFont typeface="Arial" panose="020B0604020202020204" pitchFamily="34" charset="0"/>
              <a:buChar char="•"/>
              <a:tabLst>
                <a:tab pos="5260975" algn="l"/>
              </a:tabLst>
            </a:pPr>
            <a:r>
              <a:rPr lang="en-US" sz="8000" kern="0" dirty="0" smtClean="0">
                <a:solidFill>
                  <a:schemeClr val="tx1"/>
                </a:solidFill>
              </a:rPr>
              <a:t>East Portland/East Multnomah County - </a:t>
            </a:r>
            <a:r>
              <a:rPr lang="en-US" sz="8000" kern="0" dirty="0">
                <a:solidFill>
                  <a:schemeClr val="tx1"/>
                </a:solidFill>
              </a:rPr>
              <a:t>June 6</a:t>
            </a:r>
            <a:r>
              <a:rPr lang="en-US" sz="8000" kern="0" baseline="30000" dirty="0">
                <a:solidFill>
                  <a:schemeClr val="tx1"/>
                </a:solidFill>
              </a:rPr>
              <a:t>th</a:t>
            </a:r>
            <a:r>
              <a:rPr lang="en-US" sz="8000" kern="0" dirty="0">
                <a:solidFill>
                  <a:schemeClr val="tx1"/>
                </a:solidFill>
              </a:rPr>
              <a:t>, Ride Connection </a:t>
            </a:r>
            <a:r>
              <a:rPr lang="en-US" sz="8000" kern="0" dirty="0" smtClean="0">
                <a:solidFill>
                  <a:schemeClr val="tx1"/>
                </a:solidFill>
              </a:rPr>
              <a:t>	offices</a:t>
            </a:r>
            <a:r>
              <a:rPr lang="en-US" sz="8000" kern="0" dirty="0">
                <a:solidFill>
                  <a:schemeClr val="tx1"/>
                </a:solidFill>
              </a:rPr>
              <a:t>, </a:t>
            </a:r>
            <a:r>
              <a:rPr lang="en-US" sz="8000" kern="0" dirty="0" smtClean="0">
                <a:solidFill>
                  <a:schemeClr val="tx1"/>
                </a:solidFill>
              </a:rPr>
              <a:t>Gateway</a:t>
            </a:r>
            <a:endParaRPr lang="en-US" sz="8000" kern="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000" kern="0" dirty="0" smtClean="0">
                <a:solidFill>
                  <a:schemeClr val="tx1"/>
                </a:solidFill>
              </a:rPr>
              <a:t>Washington County – June 7</a:t>
            </a:r>
            <a:r>
              <a:rPr lang="en-US" sz="8000" kern="0" baseline="30000" dirty="0" smtClean="0">
                <a:solidFill>
                  <a:schemeClr val="tx1"/>
                </a:solidFill>
              </a:rPr>
              <a:t>th</a:t>
            </a:r>
            <a:r>
              <a:rPr lang="en-US" sz="8000" kern="0" dirty="0" smtClean="0">
                <a:solidFill>
                  <a:schemeClr val="tx1"/>
                </a:solidFill>
              </a:rPr>
              <a:t>, Hillsboro Civic Ctr.</a:t>
            </a:r>
          </a:p>
          <a:p>
            <a:pPr marL="457200" lvl="1" indent="0">
              <a:buNone/>
            </a:pPr>
            <a:endParaRPr lang="en-US" sz="8000" kern="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9600" kern="0" dirty="0" smtClean="0">
                <a:solidFill>
                  <a:schemeClr val="bg2">
                    <a:lumMod val="50000"/>
                  </a:schemeClr>
                </a:solidFill>
              </a:rPr>
              <a:t>IRCO – working with other groups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000" kern="0" dirty="0" smtClean="0">
                <a:solidFill>
                  <a:schemeClr val="tx1"/>
                </a:solidFill>
              </a:rPr>
              <a:t>Centro Cultural		SEI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000" kern="0" dirty="0" smtClean="0">
                <a:solidFill>
                  <a:schemeClr val="tx1"/>
                </a:solidFill>
              </a:rPr>
              <a:t>POIC			Elders in Action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000" kern="0" dirty="0" smtClean="0">
                <a:solidFill>
                  <a:schemeClr val="tx1"/>
                </a:solidFill>
              </a:rPr>
              <a:t>Ride Connection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000" kern="0" dirty="0" smtClean="0">
                <a:solidFill>
                  <a:schemeClr val="tx1"/>
                </a:solidFill>
              </a:rPr>
              <a:t>NAYA</a:t>
            </a:r>
          </a:p>
          <a:p>
            <a:pPr marL="457200" lvl="1" indent="0">
              <a:buNone/>
            </a:pPr>
            <a:endParaRPr lang="en-US" sz="8000" kern="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9600" kern="0" dirty="0" smtClean="0">
                <a:solidFill>
                  <a:schemeClr val="bg2">
                    <a:lumMod val="50000"/>
                  </a:schemeClr>
                </a:solidFill>
              </a:rPr>
              <a:t>Online survey – Launches in early May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9600" kern="0" dirty="0" smtClean="0">
                <a:solidFill>
                  <a:schemeClr val="bg2">
                    <a:lumMod val="50000"/>
                  </a:schemeClr>
                </a:solidFill>
              </a:rPr>
              <a:t>General Manager listening sessions</a:t>
            </a:r>
            <a:endParaRPr lang="en-US" sz="8000" kern="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1343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1353800" y="1371600"/>
            <a:ext cx="2607733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Updates</a:t>
            </a:r>
            <a:endParaRPr lang="en-US" kern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5478" y="881596"/>
            <a:ext cx="5867400" cy="457200"/>
          </a:xfrm>
        </p:spPr>
        <p:txBody>
          <a:bodyPr/>
          <a:lstStyle/>
          <a:p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Regional Coordination Selection Process</a:t>
            </a:r>
            <a:endParaRPr lang="en-US" sz="24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2523792"/>
            <a:ext cx="8418689" cy="29626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12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B43F"/>
              </a:buClr>
              <a:buChar char="»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sz="2400" kern="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9448" y="1003667"/>
            <a:ext cx="9196546" cy="5854333"/>
            <a:chOff x="-69711" y="701653"/>
            <a:chExt cx="12200751" cy="6428689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1442537185"/>
                </p:ext>
              </p:extLst>
            </p:nvPr>
          </p:nvGraphicFramePr>
          <p:xfrm>
            <a:off x="0" y="701653"/>
            <a:ext cx="12131040" cy="42883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594360" y="4517450"/>
              <a:ext cx="8427720" cy="461665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Subcommittee Meetings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69711" y="1416342"/>
              <a:ext cx="1584959" cy="439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April</a:t>
              </a:r>
              <a:endParaRPr lang="en-US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41971" y="1358804"/>
              <a:ext cx="1554481" cy="460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May</a:t>
              </a:r>
              <a:endParaRPr lang="en-US" sz="2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13091" y="1383350"/>
              <a:ext cx="1554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June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65680" y="1351816"/>
              <a:ext cx="1554481" cy="460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July</a:t>
              </a:r>
              <a:endParaRPr lang="en-US" sz="2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33940" y="905741"/>
              <a:ext cx="1665300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Early August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122932" y="4058850"/>
              <a:ext cx="426720" cy="3962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  <a:endParaRPr lang="en-US" sz="2400" b="1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2711252" y="4056673"/>
              <a:ext cx="426720" cy="3962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044786" y="4050716"/>
              <a:ext cx="426720" cy="3962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  <a:endParaRPr lang="en-US" sz="2400" b="1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5173182" y="4048170"/>
              <a:ext cx="426720" cy="3962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4</a:t>
              </a:r>
              <a:endParaRPr lang="en-US" sz="2400" b="1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669632" y="4035680"/>
              <a:ext cx="426720" cy="3962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5</a:t>
              </a:r>
              <a:endParaRPr lang="en-US" sz="2400" b="1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935396" y="4050716"/>
              <a:ext cx="426720" cy="3962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6</a:t>
              </a:r>
              <a:endParaRPr lang="en-US" sz="2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70414" y="1506472"/>
              <a:ext cx="2135064" cy="40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</a:rPr>
                <a:t>September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314755" y="1055127"/>
              <a:ext cx="1554480" cy="460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</a:rPr>
                <a:t>2019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0" y="1186300"/>
              <a:ext cx="15544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>
                      <a:lumMod val="65000"/>
                    </a:schemeClr>
                  </a:solidFill>
                </a:rPr>
                <a:t>2018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896202" y="1290478"/>
              <a:ext cx="1697367" cy="50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accent1">
                      <a:lumMod val="50000"/>
                    </a:schemeClr>
                  </a:solidFill>
                </a:rPr>
                <a:t>October</a:t>
              </a:r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endParaRPr lang="en-US" sz="2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642" y="6668677"/>
              <a:ext cx="8427720" cy="461665"/>
            </a:xfrm>
            <a:prstGeom prst="rect">
              <a:avLst/>
            </a:prstGeom>
            <a:solidFill>
              <a:schemeClr val="accent2">
                <a:lumMod val="50000"/>
                <a:alpha val="2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TriMet HB2017 Advisory Committee Meetings</a:t>
              </a:r>
              <a:endParaRPr lang="en-US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18564" y="5451483"/>
              <a:ext cx="1493622" cy="98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 smtClean="0">
                  <a:solidFill>
                    <a:schemeClr val="accent2">
                      <a:lumMod val="50000"/>
                    </a:schemeClr>
                  </a:solidFill>
                </a:rPr>
                <a:t>May 18</a:t>
              </a: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</a:rPr>
                <a:t>Approve Subcommittee Members</a:t>
              </a:r>
              <a:endParaRPr lang="en-US" sz="12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33852" y="5451483"/>
              <a:ext cx="220345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 smtClean="0">
                  <a:solidFill>
                    <a:schemeClr val="accent2">
                      <a:lumMod val="50000"/>
                    </a:schemeClr>
                  </a:solidFill>
                </a:rPr>
                <a:t>June 22</a:t>
              </a: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</a:rPr>
                <a:t>Approve Framework, </a:t>
              </a: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</a:rPr>
                <a:t>Project Eligibility Requirements &amp; Evaluation Criteria</a:t>
              </a:r>
              <a:endParaRPr lang="en-US" sz="12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66612" y="5451483"/>
              <a:ext cx="21164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 smtClean="0">
                  <a:solidFill>
                    <a:schemeClr val="accent2">
                      <a:lumMod val="50000"/>
                    </a:schemeClr>
                  </a:solidFill>
                </a:rPr>
                <a:t>August 24</a:t>
              </a: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</a:rPr>
                <a:t>Approve Selected Projects </a:t>
              </a: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</a:rPr>
                <a:t>&amp; County Plans</a:t>
              </a:r>
              <a:endParaRPr lang="en-US" sz="12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7" name="Up-Down Arrow 26"/>
            <p:cNvSpPr/>
            <p:nvPr/>
          </p:nvSpPr>
          <p:spPr>
            <a:xfrm>
              <a:off x="2300322" y="5139097"/>
              <a:ext cx="297180" cy="363508"/>
            </a:xfrm>
            <a:prstGeom prst="upDownArrow">
              <a:avLst/>
            </a:prstGeom>
            <a:solidFill>
              <a:schemeClr val="accent2">
                <a:lumMod val="50000"/>
                <a:alpha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Up-Down Arrow 27"/>
            <p:cNvSpPr/>
            <p:nvPr/>
          </p:nvSpPr>
          <p:spPr>
            <a:xfrm>
              <a:off x="4082090" y="5139097"/>
              <a:ext cx="297180" cy="363508"/>
            </a:xfrm>
            <a:prstGeom prst="upDownArrow">
              <a:avLst/>
            </a:prstGeom>
            <a:solidFill>
              <a:schemeClr val="accent2">
                <a:lumMod val="50000"/>
                <a:alpha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Up-Down Arrow 28"/>
            <p:cNvSpPr/>
            <p:nvPr/>
          </p:nvSpPr>
          <p:spPr>
            <a:xfrm>
              <a:off x="7021318" y="5139097"/>
              <a:ext cx="297180" cy="363508"/>
            </a:xfrm>
            <a:prstGeom prst="upDownArrow">
              <a:avLst/>
            </a:prstGeom>
            <a:solidFill>
              <a:schemeClr val="accent2">
                <a:lumMod val="50000"/>
                <a:alpha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8145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6166"/>
            <a:ext cx="9144000" cy="914400"/>
          </a:xfrm>
        </p:spPr>
        <p:txBody>
          <a:bodyPr/>
          <a:lstStyle/>
          <a:p>
            <a:pPr algn="ctr"/>
            <a:r>
              <a:rPr lang="en-US" dirty="0" smtClean="0"/>
              <a:t>Meeting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30566"/>
            <a:ext cx="8991600" cy="4975034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tabLst>
                <a:tab pos="7548563" algn="l"/>
              </a:tabLst>
            </a:pPr>
            <a:r>
              <a:rPr lang="en-US" sz="2400" dirty="0" smtClean="0"/>
              <a:t>Welcome and Introductions	5 min.</a:t>
            </a:r>
          </a:p>
          <a:p>
            <a:pPr marL="457200" indent="-457200">
              <a:spcAft>
                <a:spcPts val="1200"/>
              </a:spcAft>
              <a:tabLst>
                <a:tab pos="7548563" algn="l"/>
              </a:tabLst>
            </a:pPr>
            <a:r>
              <a:rPr lang="en-US" sz="2400" dirty="0"/>
              <a:t>Public Comment	15 min</a:t>
            </a:r>
            <a:r>
              <a:rPr lang="en-US" sz="2400" dirty="0" smtClean="0"/>
              <a:t>.</a:t>
            </a:r>
          </a:p>
          <a:p>
            <a:pPr marL="457200" indent="-457200">
              <a:spcAft>
                <a:spcPts val="1200"/>
              </a:spcAft>
              <a:tabLst>
                <a:tab pos="7548563" algn="l"/>
              </a:tabLst>
            </a:pPr>
            <a:r>
              <a:rPr lang="en-US" sz="2400" dirty="0" smtClean="0"/>
              <a:t>Timeline Discussion	</a:t>
            </a:r>
            <a:r>
              <a:rPr lang="en-US" sz="2400" dirty="0"/>
              <a:t>5</a:t>
            </a:r>
            <a:r>
              <a:rPr lang="en-US" sz="2400" dirty="0" smtClean="0"/>
              <a:t> min.</a:t>
            </a:r>
          </a:p>
          <a:p>
            <a:pPr marL="457200" indent="-457200">
              <a:spcAft>
                <a:spcPts val="1200"/>
              </a:spcAft>
              <a:tabLst>
                <a:tab pos="7548563" algn="l"/>
              </a:tabLst>
            </a:pPr>
            <a:r>
              <a:rPr lang="en-US" sz="2400" dirty="0" smtClean="0"/>
              <a:t>Updated Revenue Projections &amp; Apportionment	20 min.</a:t>
            </a:r>
          </a:p>
          <a:p>
            <a:pPr marL="457200" indent="-457200">
              <a:spcAft>
                <a:spcPts val="1200"/>
              </a:spcAft>
              <a:tabLst>
                <a:tab pos="7548563" algn="l"/>
              </a:tabLst>
            </a:pPr>
            <a:r>
              <a:rPr lang="en-US" sz="2400" dirty="0" smtClean="0"/>
              <a:t>Electric Bus Presentation	30 min.</a:t>
            </a:r>
          </a:p>
          <a:p>
            <a:pPr marL="457200" indent="-457200">
              <a:spcAft>
                <a:spcPts val="1200"/>
              </a:spcAft>
              <a:tabLst>
                <a:tab pos="7548563" algn="l"/>
              </a:tabLst>
            </a:pPr>
            <a:r>
              <a:rPr lang="en-US" sz="2400" dirty="0"/>
              <a:t>High Poverty Definition </a:t>
            </a:r>
            <a:r>
              <a:rPr lang="en-US" sz="2400" dirty="0" smtClean="0"/>
              <a:t>Methodology Discussion</a:t>
            </a:r>
            <a:r>
              <a:rPr lang="en-US" sz="2400" dirty="0"/>
              <a:t>	</a:t>
            </a:r>
            <a:r>
              <a:rPr lang="en-US" sz="2400" dirty="0" smtClean="0"/>
              <a:t>10 </a:t>
            </a:r>
            <a:r>
              <a:rPr lang="en-US" sz="2400" dirty="0"/>
              <a:t>min</a:t>
            </a:r>
            <a:r>
              <a:rPr lang="en-US" sz="2400" dirty="0" smtClean="0"/>
              <a:t>.</a:t>
            </a:r>
          </a:p>
          <a:p>
            <a:pPr marL="457200" indent="-457200">
              <a:spcAft>
                <a:spcPts val="0"/>
              </a:spcAft>
              <a:tabLst>
                <a:tab pos="7548563" algn="l"/>
              </a:tabLst>
            </a:pPr>
            <a:r>
              <a:rPr lang="en-US" sz="2400" dirty="0" smtClean="0"/>
              <a:t>Updates:	</a:t>
            </a:r>
            <a:r>
              <a:rPr lang="en-US" sz="2400" dirty="0"/>
              <a:t>5</a:t>
            </a:r>
            <a:r>
              <a:rPr lang="en-US" sz="2400" dirty="0" smtClean="0"/>
              <a:t> min.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548563" algn="l"/>
              </a:tabLst>
            </a:pPr>
            <a:r>
              <a:rPr lang="en-US" sz="2400" dirty="0" smtClean="0"/>
              <a:t>Public Workshops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548563" algn="l"/>
              </a:tabLst>
            </a:pPr>
            <a:r>
              <a:rPr lang="en-US" sz="2400" dirty="0" smtClean="0"/>
              <a:t>Regional Coordination Selection Process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6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517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-16933" y="1073786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Next Meeting: May 18</a:t>
            </a:r>
            <a:r>
              <a:rPr lang="en-US" kern="0" baseline="30000" dirty="0" smtClean="0"/>
              <a:t>th</a:t>
            </a:r>
            <a:endParaRPr lang="en-US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2057400"/>
            <a:ext cx="7772400" cy="3048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12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B43F"/>
              </a:buClr>
              <a:buChar char="»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Agenda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Results of high poverty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Transit 101 presentation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Early results from the online survey</a:t>
            </a:r>
            <a:endParaRPr lang="en-US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Public </a:t>
            </a:r>
            <a:r>
              <a:rPr lang="en-US" sz="2400" kern="0" dirty="0">
                <a:solidFill>
                  <a:schemeClr val="bg2">
                    <a:lumMod val="50000"/>
                  </a:schemeClr>
                </a:solidFill>
              </a:rPr>
              <a:t>w</a:t>
            </a: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orkshops </a:t>
            </a:r>
            <a:r>
              <a:rPr lang="en-US" sz="2400" kern="0" dirty="0">
                <a:solidFill>
                  <a:schemeClr val="bg2">
                    <a:lumMod val="50000"/>
                  </a:schemeClr>
                </a:solidFill>
              </a:rPr>
              <a:t>u</a:t>
            </a: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pdate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Regional coordination </a:t>
            </a:r>
            <a:r>
              <a:rPr lang="en-US" sz="2400" kern="0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election </a:t>
            </a:r>
            <a:r>
              <a:rPr lang="en-US" sz="2400" kern="0" dirty="0">
                <a:solidFill>
                  <a:schemeClr val="bg2">
                    <a:lumMod val="50000"/>
                  </a:schemeClr>
                </a:solidFill>
              </a:rPr>
              <a:t>p</a:t>
            </a: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rocess </a:t>
            </a:r>
            <a:r>
              <a:rPr lang="en-US" sz="2400" kern="0" dirty="0">
                <a:solidFill>
                  <a:schemeClr val="bg2">
                    <a:lumMod val="50000"/>
                  </a:schemeClr>
                </a:solidFill>
              </a:rPr>
              <a:t>u</a:t>
            </a: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pdate</a:t>
            </a:r>
          </a:p>
        </p:txBody>
      </p:sp>
    </p:spTree>
    <p:extLst>
      <p:ext uri="{BB962C8B-B14F-4D97-AF65-F5344CB8AC3E}">
        <p14:creationId xmlns:p14="http://schemas.microsoft.com/office/powerpoint/2010/main" val="28743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Public Comment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7500" t="37037" r="37083" b="25185"/>
          <a:stretch/>
        </p:blipFill>
        <p:spPr>
          <a:xfrm>
            <a:off x="0" y="2362200"/>
            <a:ext cx="914101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4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534400" cy="685800"/>
          </a:xfrm>
        </p:spPr>
        <p:txBody>
          <a:bodyPr/>
          <a:lstStyle/>
          <a:p>
            <a:r>
              <a:rPr lang="en-US" dirty="0" smtClean="0"/>
              <a:t>HB2017 Planning Timeline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15" t="19853" r="10275" b="38971"/>
          <a:stretch/>
        </p:blipFill>
        <p:spPr>
          <a:xfrm>
            <a:off x="89807" y="2514600"/>
            <a:ext cx="9026979" cy="236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807" y="1710034"/>
            <a:ext cx="1873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We are here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00200" y="2171699"/>
            <a:ext cx="0" cy="571501"/>
          </a:xfrm>
          <a:prstGeom prst="straightConnector1">
            <a:avLst/>
          </a:prstGeom>
          <a:ln w="50800">
            <a:solidFill>
              <a:srgbClr val="FF66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95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-16933" y="1073786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Timeline</a:t>
            </a:r>
            <a:endParaRPr lang="en-US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57400" y="2971800"/>
            <a:ext cx="5029200" cy="609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12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B43F"/>
              </a:buClr>
              <a:buChar char="»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b="1" kern="0" dirty="0" smtClean="0">
                <a:solidFill>
                  <a:schemeClr val="bg2">
                    <a:lumMod val="50000"/>
                  </a:schemeClr>
                </a:solidFill>
              </a:rPr>
              <a:t>Questions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17430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6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49806"/>
            <a:ext cx="8534400" cy="685800"/>
          </a:xfrm>
        </p:spPr>
        <p:txBody>
          <a:bodyPr/>
          <a:lstStyle/>
          <a:p>
            <a:r>
              <a:rPr lang="en-US" dirty="0" smtClean="0"/>
              <a:t>Updated HB2017 Revenue Estimates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157587"/>
              </p:ext>
            </p:extLst>
          </p:nvPr>
        </p:nvGraphicFramePr>
        <p:xfrm>
          <a:off x="457200" y="2722155"/>
          <a:ext cx="80772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56809702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6065145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95935229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111526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FY21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449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ODOT 100% Projection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$18.7</a:t>
                      </a:r>
                      <a:r>
                        <a:rPr lang="en-US" baseline="0" dirty="0" smtClean="0"/>
                        <a:t> mil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$42.6 mil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US" dirty="0" smtClean="0"/>
                        <a:t>$48.2 mil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684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TriMet Projection (114% of ODOT Projection)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$21.3 mil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$48.6 mil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$55 mil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403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ODOT 130% Projection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$24.4</a:t>
                      </a:r>
                      <a:r>
                        <a:rPr lang="en-US" baseline="0" dirty="0" smtClean="0"/>
                        <a:t> mil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$55.5 mil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$62.7</a:t>
                      </a:r>
                      <a:r>
                        <a:rPr lang="en-US" baseline="0" dirty="0" smtClean="0"/>
                        <a:t> mil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73727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48800" y="2722155"/>
            <a:ext cx="7670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Conservative forecast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Lack of historical data to predict future revenues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Taxpayer compliance is uncertain (assumed at 75%)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370" y="2280195"/>
            <a:ext cx="4999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TriMet District Revenue Projections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41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7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534400" cy="685800"/>
          </a:xfrm>
        </p:spPr>
        <p:txBody>
          <a:bodyPr/>
          <a:lstStyle/>
          <a:p>
            <a:r>
              <a:rPr lang="en-US" dirty="0" smtClean="0"/>
              <a:t>Updated HB2017 Revenue Estimates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023547"/>
              </p:ext>
            </p:extLst>
          </p:nvPr>
        </p:nvGraphicFramePr>
        <p:xfrm>
          <a:off x="762000" y="1600200"/>
          <a:ext cx="7467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5"/>
          <p:cNvSpPr txBox="1"/>
          <p:nvPr/>
        </p:nvSpPr>
        <p:spPr>
          <a:xfrm>
            <a:off x="4694982" y="2962276"/>
            <a:ext cx="1716327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Low Income Fare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$12 mil (22%)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5426582" y="4077829"/>
            <a:ext cx="1525604" cy="41549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chemeClr val="bg1"/>
                </a:solidFill>
              </a:rPr>
              <a:t>FY19 Service </a:t>
            </a:r>
          </a:p>
          <a:p>
            <a:r>
              <a:rPr lang="en-US" sz="1050" b="1" dirty="0">
                <a:solidFill>
                  <a:schemeClr val="bg1"/>
                </a:solidFill>
              </a:rPr>
              <a:t>Proposal $</a:t>
            </a:r>
            <a:r>
              <a:rPr lang="en-US" sz="1050" b="1" dirty="0" smtClean="0">
                <a:solidFill>
                  <a:schemeClr val="bg1"/>
                </a:solidFill>
              </a:rPr>
              <a:t>4 mil</a:t>
            </a:r>
            <a:r>
              <a:rPr lang="en-US" sz="1050" b="1" dirty="0">
                <a:solidFill>
                  <a:schemeClr val="bg1"/>
                </a:solidFill>
              </a:rPr>
              <a:t> </a:t>
            </a:r>
            <a:r>
              <a:rPr lang="en-US" sz="1050" b="1" dirty="0" smtClean="0">
                <a:solidFill>
                  <a:schemeClr val="bg1"/>
                </a:solidFill>
              </a:rPr>
              <a:t>(7</a:t>
            </a:r>
            <a:r>
              <a:rPr lang="en-US" sz="1050" b="1" dirty="0">
                <a:solidFill>
                  <a:schemeClr val="bg1"/>
                </a:solidFill>
              </a:rPr>
              <a:t>%)</a:t>
            </a:r>
          </a:p>
        </p:txBody>
      </p:sp>
      <p:sp>
        <p:nvSpPr>
          <p:cNvPr id="11" name="TextBox 17"/>
          <p:cNvSpPr txBox="1"/>
          <p:nvPr/>
        </p:nvSpPr>
        <p:spPr>
          <a:xfrm>
            <a:off x="6916100" y="5629949"/>
            <a:ext cx="2227900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ysClr val="windowText" lastClr="000000"/>
                </a:solidFill>
              </a:rPr>
              <a:t>School Transportation</a:t>
            </a:r>
            <a:endParaRPr lang="en-US" sz="1400" b="1" dirty="0">
              <a:solidFill>
                <a:sysClr val="windowText" lastClr="000000"/>
              </a:solidFill>
            </a:endParaRPr>
          </a:p>
          <a:p>
            <a:r>
              <a:rPr lang="en-US" sz="1400" b="1" baseline="0" dirty="0">
                <a:solidFill>
                  <a:sysClr val="windowText" lastClr="000000"/>
                </a:solidFill>
              </a:rPr>
              <a:t>$550,000 </a:t>
            </a:r>
            <a:r>
              <a:rPr lang="en-US" sz="1400" b="1" dirty="0">
                <a:solidFill>
                  <a:sysClr val="windowText" lastClr="000000"/>
                </a:solidFill>
              </a:rPr>
              <a:t>(1%)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773677" y="5061201"/>
            <a:ext cx="357017" cy="291"/>
          </a:xfrm>
          <a:prstGeom prst="line">
            <a:avLst/>
          </a:prstGeom>
          <a:ln w="317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20"/>
          <p:cNvSpPr txBox="1"/>
          <p:nvPr/>
        </p:nvSpPr>
        <p:spPr>
          <a:xfrm>
            <a:off x="7089957" y="4871559"/>
            <a:ext cx="2279286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ysClr val="windowText" lastClr="000000"/>
                </a:solidFill>
              </a:rPr>
              <a:t>Regional </a:t>
            </a:r>
            <a:r>
              <a:rPr lang="en-US" sz="1400" b="1" dirty="0" smtClean="0">
                <a:solidFill>
                  <a:sysClr val="windowText" lastClr="000000"/>
                </a:solidFill>
              </a:rPr>
              <a:t>Coordination</a:t>
            </a:r>
            <a:endParaRPr lang="en-US" sz="1400" b="1" dirty="0">
              <a:solidFill>
                <a:sysClr val="windowText" lastClr="000000"/>
              </a:solidFill>
            </a:endParaRPr>
          </a:p>
          <a:p>
            <a:r>
              <a:rPr lang="en-US" sz="1400" b="1" dirty="0">
                <a:solidFill>
                  <a:sysClr val="windowText" lastClr="000000"/>
                </a:solidFill>
              </a:rPr>
              <a:t>$3 mil</a:t>
            </a:r>
            <a:r>
              <a:rPr lang="en-US" sz="1400" b="1" baseline="0" dirty="0">
                <a:solidFill>
                  <a:sysClr val="windowText" lastClr="000000"/>
                </a:solidFill>
              </a:rPr>
              <a:t> </a:t>
            </a:r>
            <a:r>
              <a:rPr lang="en-US" sz="1400" b="1" dirty="0">
                <a:solidFill>
                  <a:sysClr val="windowText" lastClr="000000"/>
                </a:solidFill>
              </a:rPr>
              <a:t>(5%)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530942" y="5743542"/>
            <a:ext cx="396685" cy="7"/>
          </a:xfrm>
          <a:prstGeom prst="line">
            <a:avLst/>
          </a:prstGeom>
          <a:ln w="317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2"/>
          <p:cNvSpPr txBox="1"/>
          <p:nvPr/>
        </p:nvSpPr>
        <p:spPr>
          <a:xfrm>
            <a:off x="2286954" y="3223886"/>
            <a:ext cx="1651609" cy="7386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Capital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Purchases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$5.9 </a:t>
            </a:r>
            <a:r>
              <a:rPr lang="en-US" sz="1400" b="1" dirty="0" smtClean="0">
                <a:solidFill>
                  <a:schemeClr val="bg1"/>
                </a:solidFill>
              </a:rPr>
              <a:t>mil (11</a:t>
            </a:r>
            <a:r>
              <a:rPr lang="en-US" sz="1400" b="1" dirty="0">
                <a:solidFill>
                  <a:schemeClr val="bg1"/>
                </a:solidFill>
              </a:rPr>
              <a:t>%)</a:t>
            </a:r>
          </a:p>
        </p:txBody>
      </p:sp>
      <p:sp>
        <p:nvSpPr>
          <p:cNvPr id="16" name="TextBox 12"/>
          <p:cNvSpPr txBox="1"/>
          <p:nvPr/>
        </p:nvSpPr>
        <p:spPr>
          <a:xfrm>
            <a:off x="3127087" y="2445738"/>
            <a:ext cx="1438580" cy="7386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bg1"/>
                </a:solidFill>
              </a:rPr>
              <a:t>Contingent Funds</a:t>
            </a:r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$7.7 mil</a:t>
            </a:r>
            <a:r>
              <a:rPr lang="en-US" sz="1400" b="1" baseline="0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(14%)</a:t>
            </a:r>
          </a:p>
        </p:txBody>
      </p:sp>
      <p:sp>
        <p:nvSpPr>
          <p:cNvPr id="17" name="TextBox 12"/>
          <p:cNvSpPr txBox="1"/>
          <p:nvPr/>
        </p:nvSpPr>
        <p:spPr>
          <a:xfrm>
            <a:off x="2518386" y="4993498"/>
            <a:ext cx="2815186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FY20-23</a:t>
            </a:r>
            <a:r>
              <a:rPr lang="en-US" sz="1400" b="1" baseline="0" dirty="0">
                <a:solidFill>
                  <a:schemeClr val="bg1"/>
                </a:solidFill>
              </a:rPr>
              <a:t> </a:t>
            </a:r>
            <a:r>
              <a:rPr lang="en-US" sz="1400" b="1" baseline="0" dirty="0" smtClean="0">
                <a:solidFill>
                  <a:schemeClr val="bg1"/>
                </a:solidFill>
              </a:rPr>
              <a:t>Service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baseline="0" dirty="0" smtClean="0">
                <a:solidFill>
                  <a:schemeClr val="bg1"/>
                </a:solidFill>
              </a:rPr>
              <a:t>Improvements</a:t>
            </a:r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$21.8 mil</a:t>
            </a:r>
            <a:r>
              <a:rPr lang="en-US" sz="1400" b="1" baseline="0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(40%)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30694" y="1780929"/>
            <a:ext cx="1228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$55 mil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FY21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31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8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077200" cy="685800"/>
          </a:xfrm>
        </p:spPr>
        <p:txBody>
          <a:bodyPr/>
          <a:lstStyle/>
          <a:p>
            <a:r>
              <a:rPr lang="en-US" dirty="0" smtClean="0"/>
              <a:t>Student Transportation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95400" y="2057400"/>
            <a:ext cx="723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“Each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Qualified Entity is required to spend at least one percent of STIF Formula Fund moneys received each year on student transit services for students in grades 9 through 12, if practicable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.”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					- Draft STIF Rules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90600" y="4731265"/>
            <a:ext cx="7848600" cy="80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12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B43F"/>
              </a:buClr>
              <a:buChar char="»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sz="2400" kern="0" dirty="0" smtClean="0"/>
              <a:t>There isn’t a definition of what qualifies as a “student transportation” project.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421375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9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077200" cy="685800"/>
          </a:xfrm>
        </p:spPr>
        <p:txBody>
          <a:bodyPr/>
          <a:lstStyle/>
          <a:p>
            <a:r>
              <a:rPr lang="en-US" dirty="0" smtClean="0"/>
              <a:t>Operations and Capital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7848600" cy="3581400"/>
          </a:xfrm>
        </p:spPr>
        <p:txBody>
          <a:bodyPr/>
          <a:lstStyle/>
          <a:p>
            <a:pPr marL="0" indent="0"/>
            <a:r>
              <a:rPr lang="en-US" sz="2400" dirty="0" smtClean="0"/>
              <a:t>Last Meeting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Projected 5 year phase-in of service due 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Need to hire &amp; train mechanics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Lack of bus yard capacity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Purchase of vehicles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Dedicate a percentage of funds to ongoing capital purchases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Buses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System capital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610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tmppt_E3</Template>
  <TotalTime>111866</TotalTime>
  <Words>733</Words>
  <Application>Microsoft Office PowerPoint</Application>
  <PresentationFormat>On-screen Show (4:3)</PresentationFormat>
  <Paragraphs>205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Theme1</vt:lpstr>
      <vt:lpstr>HB 2017 Transit Advisory Committee  April 27, 2018</vt:lpstr>
      <vt:lpstr>Meeting Agenda</vt:lpstr>
      <vt:lpstr>Public Comment</vt:lpstr>
      <vt:lpstr>HB2017 Planning Timeline</vt:lpstr>
      <vt:lpstr>PowerPoint Presentation</vt:lpstr>
      <vt:lpstr>Updated HB2017 Revenue Estimates</vt:lpstr>
      <vt:lpstr>Updated HB2017 Revenue Estimates</vt:lpstr>
      <vt:lpstr>Student Transportation</vt:lpstr>
      <vt:lpstr>Operations and Capital</vt:lpstr>
      <vt:lpstr>PowerPoint Presentation</vt:lpstr>
      <vt:lpstr>PowerPoint Presentation</vt:lpstr>
      <vt:lpstr>PowerPoint Presentation</vt:lpstr>
      <vt:lpstr>PowerPoint Presentation</vt:lpstr>
      <vt:lpstr>High Percentage Poverty</vt:lpstr>
      <vt:lpstr>High Percentage Poverty</vt:lpstr>
      <vt:lpstr>High Percentage Poverty</vt:lpstr>
      <vt:lpstr>High Percentage Poverty</vt:lpstr>
      <vt:lpstr>Public Workshops</vt:lpstr>
      <vt:lpstr>Regional Coordination Selection Process</vt:lpstr>
      <vt:lpstr>PowerPoint Presentation</vt:lpstr>
    </vt:vector>
  </TitlesOfParts>
  <Company>TRI-MET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goodwind</dc:creator>
  <cp:lastModifiedBy>Mills, Tom</cp:lastModifiedBy>
  <cp:revision>2404</cp:revision>
  <cp:lastPrinted>2018-03-16T20:35:02Z</cp:lastPrinted>
  <dcterms:created xsi:type="dcterms:W3CDTF">2014-04-22T15:20:49Z</dcterms:created>
  <dcterms:modified xsi:type="dcterms:W3CDTF">2018-04-23T16:37:45Z</dcterms:modified>
</cp:coreProperties>
</file>